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816" r:id="rId3"/>
    <p:sldId id="801" r:id="rId4"/>
    <p:sldId id="803" r:id="rId5"/>
    <p:sldId id="821" r:id="rId6"/>
    <p:sldId id="822" r:id="rId7"/>
    <p:sldId id="828" r:id="rId8"/>
    <p:sldId id="820" r:id="rId9"/>
    <p:sldId id="823" r:id="rId10"/>
    <p:sldId id="824" r:id="rId11"/>
    <p:sldId id="825" r:id="rId12"/>
    <p:sldId id="826" r:id="rId13"/>
    <p:sldId id="827" r:id="rId14"/>
    <p:sldId id="829" r:id="rId15"/>
    <p:sldId id="830" r:id="rId16"/>
    <p:sldId id="831" r:id="rId17"/>
    <p:sldId id="817" r:id="rId18"/>
    <p:sldId id="818" r:id="rId19"/>
    <p:sldId id="81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75102"/>
  </p:normalViewPr>
  <p:slideViewPr>
    <p:cSldViewPr snapToGrid="0">
      <p:cViewPr varScale="1">
        <p:scale>
          <a:sx n="94" d="100"/>
          <a:sy n="94" d="100"/>
        </p:scale>
        <p:origin x="13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AE10F-3741-FC4E-868C-8A2F8A9CD24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E6785-8D5C-A743-B10D-087A8270E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427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“Depression and anxiety affect over 300 million people worldwide, and Yet a simple PubMed search (‘depression OR anxiety’) returns &gt; 780 000 papers from 2000–2025—far more than any individual or guideline committee can keep up with. </a:t>
            </a:r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LLMs can summarize large corpora, but they hallucinate, lack transparent sourcing, and ingest noisy web data. We therefore need domain‑grounded, evidence‑backed generation for mental‑health queries.”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7B98B-FF3F-8440-9DF1-28ED090442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485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“Our pipeline has four stages (Figure 1):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Bulk retrieval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of all 781 970 PubMed abstracts.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Relevance filtering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by fine‑tuning a local Qwen‑32B LLM, removing non‑clinical papers.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Schema‑guided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CoT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extraction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of Risk Factors, Populations, Interventions, and Outcomes.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Graph‑aware RAG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where we query a Neo4j graph, rank triples by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TF‑IDF×PageRank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serialize them, and ask GPT‑4o to answer with explicit citations. Users interact via a lightweight chat interface that links back to each PMID.”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174263-0062-1144-B6C1-35C92F0D06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47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“Our pipeline has four stages (Figure 1):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Bulk retrieval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of all 781 970 PubMed abstracts.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Relevance filtering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by fine‑tuning a local Qwen‑32B LLM, removing non‑clinical papers.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Schema‑guided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CoT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extraction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of Risk Factors, Populations, Interventions, and Outcomes.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Graph‑aware RAG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where we query a Neo4j graph, rank triples by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TF‑IDF×PageRank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serialize them, and ask GPT‑4o to answer with explicit citations. Users interact via a lightweight chat interface that links back to each PMID.”</a:t>
            </a:r>
          </a:p>
          <a:p>
            <a:endParaRPr lang="en-US" dirty="0"/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trustworthy QA.</a:t>
            </a:r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Users interact via a lightweight chat interface that links back to each exact instruction guideline doc.</a:t>
            </a:r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and ask GPT‑4o to answer with explicit citations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23574F-0E04-2642-835D-BBC8C153DF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6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Sample run 20 papers in the past five years on “clinical depression and anxiety”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7E6785-8D5C-A743-B10D-087A8270E7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60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backend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7E6785-8D5C-A743-B10D-087A8270E7C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11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Output csv scan -extracted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7E6785-8D5C-A743-B10D-087A8270E7C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04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7E6785-8D5C-A743-B10D-087A8270E7C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13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41026-2330-7C82-4E63-BE8718D42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D1008-0F54-927F-C927-75A803942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C4DA7-470F-6F72-CAA0-F7D341C2F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BB6B9-51E8-5B95-85FD-3EC595453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692E2-080E-5D05-1C12-F0D754C05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927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07521-F79C-2EE1-C443-53B7BBBBE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A7ABBA-23AA-5CBF-9F1E-4A29703C86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6FDB2-B2B5-8F3B-565B-3B8CE948E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B3B43-3C43-444F-9BF4-466FFE54A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B5BF8-DA37-80FB-7E92-743D9AA7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35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8CC880-DF62-5402-F1A0-7E44E280C3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A9E406-DB8C-A3EC-56CA-4CDE31A7E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1FA37-B881-9EB1-F74B-98B50871D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C792B-1D88-B8AC-0CE3-0BDC523BF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10208-4440-992F-B13E-2FE592BA2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6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A809F-7E78-1E15-244D-C504CD2D8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F8D6E-5EE3-AEBB-D8E2-3B95C0B43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3A9D7-E764-0ED3-3654-3DD5CA9F8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10B70-2719-FC88-378E-AD08969DD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B2899-88E9-9C49-512C-77DD62097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11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6F404-C275-C36F-D5E3-3D5F029E7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EA89A-6618-01E9-7318-4A724C97A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FBCCD-4D27-8C03-6F5F-B73DD4B9B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B2207-EF1A-F8EA-C286-D6D7A117D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05321-8A0D-D8E4-5E2E-B938098E3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673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0211-2FAE-FA15-E0F4-A3C371CD5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A6C12-1C82-1B34-8279-D6E7BD1A8B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EDE6DA-98F9-3054-F060-D3D8E7FF42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403FD1-9693-3A56-C5B6-7D0968EDE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AEE062-25DC-DCB0-408D-754281ED6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7FDAF-77F9-3057-83E4-19F57A8DA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0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88951-B85A-8823-7B07-C0E535EB4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A43805-F0AA-D458-D182-68D3FF11D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63904E-AFDD-579F-E55D-E2FF6F64F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7AEDA8-2FB3-DA0C-9D26-A64446A56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56D3E-BDBB-F4D3-BBB0-6C52C9836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867F16-6492-3664-DB73-8ED296982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D01282-5394-40CA-2D28-DA8B0E0BD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6EA42C-B45F-1077-B5F8-8AFA4CCF7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61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94F1F-BF95-5669-2136-62BA4DCC5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9FF38-D542-D9FA-580F-1257287E5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CD0ADD-58A2-B7ED-7C51-37CF14D1B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42506-2192-1A1B-A016-046001F6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2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28B10F-DCDD-29A8-D880-5BD69179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C194D4-C270-FA50-BE93-2F5DF5182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BF390-F2C7-4427-2B4E-B63FDC2A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39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03A64-0EC2-3738-C684-8A20CBBE9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6AA5A-BEDC-6553-E5AA-4085FBA24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3A753E-AD71-4B8A-44D3-8D41197E1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BEBF4-EDC8-90F9-4C94-5F313E638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FD2D6-5292-F30A-2CE3-368BF7301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9FD229-959A-A341-7698-85CA4E6DA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1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1BF69-6A24-60A3-F75A-F30839510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0799BC-D231-B1CD-68A4-C7AB30C8D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0ED040-2FB9-BC4A-C5A6-FF6816B09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6D028-8F98-4939-FE64-6F64ECFB3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CBF63-7240-9C83-841E-514C6430B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D01984-BEDF-2124-4911-793C151B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282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FAEC93-CFC7-2F54-1075-D77E40CBD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D1E4C-E2A7-4363-A59C-483167669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E7DF3-E77C-C056-BFF8-2C7D58A13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D4E9A0-86A7-B54D-B34D-F3744AF365E2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63A87-2574-10AE-03AA-ACD276C78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1A872-F684-9C62-6258-559417E995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D36B0A-A8CC-0D4E-B896-C17CAE137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14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66C9F-9731-11C6-A683-A3020D61EB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505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ndara" panose="020E0502030303020204" pitchFamily="34" charset="0"/>
              </a:rPr>
              <a:t>A Reusable Agent that Turn Scattered Literature into Structured Knowledge Base  on Clinical Health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8E6368-3E8D-059C-B165-C82D04F9A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16438"/>
            <a:ext cx="9144000" cy="1655762"/>
          </a:xfrm>
        </p:spPr>
        <p:txBody>
          <a:bodyPr/>
          <a:lstStyle/>
          <a:p>
            <a:r>
              <a:rPr lang="en-US" dirty="0"/>
              <a:t>Azure Xia</a:t>
            </a:r>
          </a:p>
        </p:txBody>
      </p:sp>
    </p:spTree>
    <p:extLst>
      <p:ext uri="{BB962C8B-B14F-4D97-AF65-F5344CB8AC3E}">
        <p14:creationId xmlns:p14="http://schemas.microsoft.com/office/powerpoint/2010/main" val="440333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539F6-1BCE-7187-3794-1B889EEE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Command –Individual Step or Start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E3032ADA-8618-3E9F-9198-62CDB1EF6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43710"/>
          <a:stretch/>
        </p:blipFill>
        <p:spPr>
          <a:xfrm>
            <a:off x="4702841" y="1622591"/>
            <a:ext cx="3407357" cy="3694894"/>
          </a:xfr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B018D51-574E-4D47-E167-A23E739C5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7803" y="1667620"/>
            <a:ext cx="3407356" cy="35227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6127E9-CB79-5FA3-E7F2-BAFC37828906}"/>
              </a:ext>
            </a:extLst>
          </p:cNvPr>
          <p:cNvSpPr txBox="1"/>
          <p:nvPr/>
        </p:nvSpPr>
        <p:spPr>
          <a:xfrm>
            <a:off x="518195" y="1951671"/>
            <a:ext cx="38070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Users can run any individual step with their own input file;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Users can start from any step to the end step, using their own input file;</a:t>
            </a:r>
          </a:p>
        </p:txBody>
      </p:sp>
    </p:spTree>
    <p:extLst>
      <p:ext uri="{BB962C8B-B14F-4D97-AF65-F5344CB8AC3E}">
        <p14:creationId xmlns:p14="http://schemas.microsoft.com/office/powerpoint/2010/main" val="2268676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6C7D0-0440-2AB7-4AD0-FCCE6560A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Commands Directory:</a:t>
            </a:r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5D866730-BA06-A42F-40D5-A726698DF0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7403" y="1690688"/>
            <a:ext cx="8877088" cy="4288572"/>
          </a:xfrm>
        </p:spPr>
      </p:pic>
    </p:spTree>
    <p:extLst>
      <p:ext uri="{BB962C8B-B14F-4D97-AF65-F5344CB8AC3E}">
        <p14:creationId xmlns:p14="http://schemas.microsoft.com/office/powerpoint/2010/main" val="860582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33243-2F4A-EE54-D6F7-5A9D228BD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is Exportable!</a:t>
            </a:r>
          </a:p>
        </p:txBody>
      </p:sp>
      <p:pic>
        <p:nvPicPr>
          <p:cNvPr id="5" name="Content Placeholder 4" descr="A screenshot of a document&#10;&#10;Description automatically generated">
            <a:extLst>
              <a:ext uri="{FF2B5EF4-FFF2-40B4-BE49-F238E27FC236}">
                <a16:creationId xmlns:a16="http://schemas.microsoft.com/office/drawing/2014/main" id="{DCDD9D2F-7A67-3859-2701-4DED73EED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5607" y="1525374"/>
            <a:ext cx="7528676" cy="4351338"/>
          </a:xfrm>
        </p:spPr>
      </p:pic>
    </p:spTree>
    <p:extLst>
      <p:ext uri="{BB962C8B-B14F-4D97-AF65-F5344CB8AC3E}">
        <p14:creationId xmlns:p14="http://schemas.microsoft.com/office/powerpoint/2010/main" val="2171708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D9453-0D5F-09EB-00D7-345335ACF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Integration/Export  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52DA2BDE-4D3A-6ED8-EB92-6B25C18AC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578" y="1927058"/>
            <a:ext cx="4070851" cy="4351338"/>
          </a:xfrm>
          <a:prstGeom prst="rect">
            <a:avLst/>
          </a:prstGeom>
        </p:spPr>
      </p:pic>
      <p:pic>
        <p:nvPicPr>
          <p:cNvPr id="6" name="Picture 5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0435BC42-C1E0-CA03-CE41-FB356EF639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2" r="-1434"/>
          <a:stretch/>
        </p:blipFill>
        <p:spPr>
          <a:xfrm>
            <a:off x="4394830" y="2229739"/>
            <a:ext cx="4861243" cy="40486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48A91C-FB3D-56EE-6B11-C44A788B54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3702" y="405846"/>
            <a:ext cx="4214720" cy="257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114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25B6-9B28-8F54-2286-71D8674FA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Publication Source Analysis</a:t>
            </a:r>
          </a:p>
        </p:txBody>
      </p:sp>
      <p:pic>
        <p:nvPicPr>
          <p:cNvPr id="9" name="Content Placeholder 8" descr="A graph of a bar graph&#10;&#10;Description automatically generated with medium confidence">
            <a:extLst>
              <a:ext uri="{FF2B5EF4-FFF2-40B4-BE49-F238E27FC236}">
                <a16:creationId xmlns:a16="http://schemas.microsoft.com/office/drawing/2014/main" id="{8F3ACC5E-47C3-FAD5-E639-3265919012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5666" y="1825625"/>
            <a:ext cx="8860667" cy="4351338"/>
          </a:xfrm>
        </p:spPr>
      </p:pic>
    </p:spTree>
    <p:extLst>
      <p:ext uri="{BB962C8B-B14F-4D97-AF65-F5344CB8AC3E}">
        <p14:creationId xmlns:p14="http://schemas.microsoft.com/office/powerpoint/2010/main" val="2645320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57E02-ACE7-4FDF-0E87-CE20FB3B7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Research Trends</a:t>
            </a:r>
          </a:p>
        </p:txBody>
      </p:sp>
      <p:pic>
        <p:nvPicPr>
          <p:cNvPr id="5" name="Content Placeholder 4" descr="A graph of blue squares&#10;&#10;Description automatically generated">
            <a:extLst>
              <a:ext uri="{FF2B5EF4-FFF2-40B4-BE49-F238E27FC236}">
                <a16:creationId xmlns:a16="http://schemas.microsoft.com/office/drawing/2014/main" id="{D26B26CA-A061-3E69-B1AC-2F81AEF7D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9272"/>
            <a:ext cx="9015815" cy="4351338"/>
          </a:xfrm>
        </p:spPr>
      </p:pic>
    </p:spTree>
    <p:extLst>
      <p:ext uri="{BB962C8B-B14F-4D97-AF65-F5344CB8AC3E}">
        <p14:creationId xmlns:p14="http://schemas.microsoft.com/office/powerpoint/2010/main" val="3318768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D7CC1-E6F6-8E14-119E-880EF270E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Base Downstream: Q&amp;A Bank</a:t>
            </a:r>
          </a:p>
        </p:txBody>
      </p:sp>
      <p:pic>
        <p:nvPicPr>
          <p:cNvPr id="5" name="Content Placeholder 4" descr="A screenshot of a medical survey&#10;&#10;Description automatically generated">
            <a:extLst>
              <a:ext uri="{FF2B5EF4-FFF2-40B4-BE49-F238E27FC236}">
                <a16:creationId xmlns:a16="http://schemas.microsoft.com/office/drawing/2014/main" id="{C39CD169-85D6-2D2B-6C42-4DDC52B5FC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5145" y="1690688"/>
            <a:ext cx="8817184" cy="4351338"/>
          </a:xfrm>
        </p:spPr>
      </p:pic>
    </p:spTree>
    <p:extLst>
      <p:ext uri="{BB962C8B-B14F-4D97-AF65-F5344CB8AC3E}">
        <p14:creationId xmlns:p14="http://schemas.microsoft.com/office/powerpoint/2010/main" val="1071321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441D405-D045-8CAC-A49E-25A0583AF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044" y="870883"/>
            <a:ext cx="6024956" cy="4171763"/>
          </a:xfr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28A6079-7B10-21C7-D98D-D678974A0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0416" y="457199"/>
            <a:ext cx="5426802" cy="52174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A531F22-251E-71D8-B0F7-926082D909F0}"/>
              </a:ext>
            </a:extLst>
          </p:cNvPr>
          <p:cNvSpPr txBox="1"/>
          <p:nvPr/>
        </p:nvSpPr>
        <p:spPr>
          <a:xfrm>
            <a:off x="491319" y="286603"/>
            <a:ext cx="3248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csv –retrieved &amp; filtered</a:t>
            </a:r>
          </a:p>
        </p:txBody>
      </p:sp>
    </p:spTree>
    <p:extLst>
      <p:ext uri="{BB962C8B-B14F-4D97-AF65-F5344CB8AC3E}">
        <p14:creationId xmlns:p14="http://schemas.microsoft.com/office/powerpoint/2010/main" val="2732448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medical report&#10;&#10;Description automatically generated">
            <a:extLst>
              <a:ext uri="{FF2B5EF4-FFF2-40B4-BE49-F238E27FC236}">
                <a16:creationId xmlns:a16="http://schemas.microsoft.com/office/drawing/2014/main" id="{9D1B438D-F024-17D2-0B98-933190D737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4526" y="1385094"/>
            <a:ext cx="5291666" cy="4087811"/>
          </a:xfrm>
          <a:prstGeom prst="rect">
            <a:avLst/>
          </a:prstGeom>
        </p:spPr>
      </p:pic>
      <p:pic>
        <p:nvPicPr>
          <p:cNvPr id="6" name="Picture 5" descr="A white paper with black text&#10;&#10;Description automatically generated">
            <a:extLst>
              <a:ext uri="{FF2B5EF4-FFF2-40B4-BE49-F238E27FC236}">
                <a16:creationId xmlns:a16="http://schemas.microsoft.com/office/drawing/2014/main" id="{5E943427-CBCE-16C9-7222-70674CB8B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1613647"/>
            <a:ext cx="5721474" cy="38592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CA49E6-9539-3E38-DDF0-335582A319F6}"/>
              </a:ext>
            </a:extLst>
          </p:cNvPr>
          <p:cNvSpPr txBox="1"/>
          <p:nvPr/>
        </p:nvSpPr>
        <p:spPr>
          <a:xfrm>
            <a:off x="846161" y="641445"/>
            <a:ext cx="23344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csv -extracted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344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25AD435-4A38-118B-5CA1-34791F10C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1" y="1505490"/>
            <a:ext cx="9778568" cy="47847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413771-A4FE-9D6D-F04E-B42E2E0155AC}"/>
              </a:ext>
            </a:extLst>
          </p:cNvPr>
          <p:cNvSpPr txBox="1"/>
          <p:nvPr/>
        </p:nvSpPr>
        <p:spPr>
          <a:xfrm>
            <a:off x="996287" y="846161"/>
            <a:ext cx="2768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csv –QA generated</a:t>
            </a:r>
          </a:p>
        </p:txBody>
      </p:sp>
    </p:spTree>
    <p:extLst>
      <p:ext uri="{BB962C8B-B14F-4D97-AF65-F5344CB8AC3E}">
        <p14:creationId xmlns:p14="http://schemas.microsoft.com/office/powerpoint/2010/main" val="925068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154A5-FDCB-5E27-D00C-646FA25F5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sz="4000" dirty="0">
                <a:latin typeface="Candara" panose="020E0502030303020204" pitchFamily="34" charset="0"/>
              </a:rPr>
              <a:t>Background</a:t>
            </a:r>
            <a:endParaRPr lang="en-CN" dirty="0">
              <a:latin typeface="Candara" panose="020E05020303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B229E-605D-ABE5-AB48-046BD6D89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2198"/>
            <a:ext cx="10515600" cy="46347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Candara" panose="020E0502030303020204" pitchFamily="34" charset="0"/>
              </a:rPr>
              <a:t>Rapidly growing volume of literature can be challenging to retrieve or digest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Candara" panose="020E0502030303020204" pitchFamily="34" charset="0"/>
              </a:rPr>
              <a:t>Mental health domain face the lack of “ground truth”/labeled data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Candara" panose="020E0502030303020204" pitchFamily="34" charset="0"/>
              </a:rPr>
              <a:t>Automated curation of literature is essential for scale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Candara" panose="020E0502030303020204" pitchFamily="34" charset="0"/>
              </a:rPr>
              <a:t>Large Language Models (LLMs) have emerged as powerful tools for mining large-scale information, turning scattered information into structured knowledge, to establish some “ground truth”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Candara" panose="020E0502030303020204" pitchFamily="34" charset="0"/>
              </a:rPr>
              <a:t>yet they face limitations like hallucinations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Candara" panose="020E0502030303020204" pitchFamily="34" charset="0"/>
              </a:rPr>
              <a:t>need careful design and evaluation</a:t>
            </a:r>
          </a:p>
          <a:p>
            <a:endParaRPr lang="en-CN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87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3C568-88A8-0D4C-B1EC-42DDFA736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Design (Reusable and Exportable)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23000-242A-4049-8B2C-C88F8F6EC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E3890-4086-C647-A0AF-E0DD6A18B41E}" type="datetime1">
              <a:rPr lang="en-US" smtClean="0"/>
              <a:t>9/17/25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8DF1C-066F-3A41-87C6-636ED88AA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5AA1-0294-A143-96A4-B88721EE3258}" type="slidenum">
              <a:rPr lang="en-US" smtClean="0"/>
              <a:t>3</a:t>
            </a:fld>
            <a:endParaRPr lang="en-US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2D0DFBE-CD48-574E-AEDD-5810D778A6D1}"/>
              </a:ext>
            </a:extLst>
          </p:cNvPr>
          <p:cNvSpPr/>
          <p:nvPr/>
        </p:nvSpPr>
        <p:spPr>
          <a:xfrm>
            <a:off x="970936" y="1734669"/>
            <a:ext cx="2278626" cy="36040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1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Bulk retrieval 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32BA4CE6-F041-9646-ADB2-34C1A4637D98}"/>
              </a:ext>
            </a:extLst>
          </p:cNvPr>
          <p:cNvSpPr/>
          <p:nvPr/>
        </p:nvSpPr>
        <p:spPr>
          <a:xfrm>
            <a:off x="3581400" y="1771440"/>
            <a:ext cx="2278626" cy="35672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Step 2 </a:t>
            </a:r>
          </a:p>
          <a:p>
            <a:pPr algn="ctr"/>
            <a:r>
              <a:rPr lang="en-US" sz="2000" dirty="0"/>
              <a:t>Filtering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60DA11AE-08B4-7B47-B33F-A93B5CE67E5F}"/>
              </a:ext>
            </a:extLst>
          </p:cNvPr>
          <p:cNvSpPr/>
          <p:nvPr/>
        </p:nvSpPr>
        <p:spPr>
          <a:xfrm>
            <a:off x="6228736" y="1734669"/>
            <a:ext cx="2278626" cy="36040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Step 3</a:t>
            </a:r>
          </a:p>
          <a:p>
            <a:pPr algn="ctr"/>
            <a:r>
              <a:rPr lang="en-US" sz="2000" dirty="0"/>
              <a:t>Extraction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FC49F53A-DFEF-924A-BAC8-44622E029B4E}"/>
              </a:ext>
            </a:extLst>
          </p:cNvPr>
          <p:cNvSpPr/>
          <p:nvPr/>
        </p:nvSpPr>
        <p:spPr>
          <a:xfrm>
            <a:off x="8975623" y="1734669"/>
            <a:ext cx="2278626" cy="36040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Step 4</a:t>
            </a:r>
          </a:p>
          <a:p>
            <a:pPr algn="ctr"/>
            <a:r>
              <a:rPr lang="en-US" sz="2000" dirty="0"/>
              <a:t>Downstream Applications</a:t>
            </a:r>
            <a:br>
              <a:rPr lang="en-US" sz="2000" dirty="0"/>
            </a:br>
            <a:endParaRPr lang="en-US" sz="2000" dirty="0"/>
          </a:p>
          <a:p>
            <a:pPr algn="ctr"/>
            <a:r>
              <a:rPr lang="en-US" sz="2000" dirty="0"/>
              <a:t>(e.g. generate knowledge; generate Q&amp;A bank)</a:t>
            </a:r>
          </a:p>
        </p:txBody>
      </p:sp>
    </p:spTree>
    <p:extLst>
      <p:ext uri="{BB962C8B-B14F-4D97-AF65-F5344CB8AC3E}">
        <p14:creationId xmlns:p14="http://schemas.microsoft.com/office/powerpoint/2010/main" val="2926165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6DD35E-BC6D-2CE3-D222-6E3382176E88}"/>
              </a:ext>
            </a:extLst>
          </p:cNvPr>
          <p:cNvSpPr/>
          <p:nvPr/>
        </p:nvSpPr>
        <p:spPr>
          <a:xfrm>
            <a:off x="341360" y="1157522"/>
            <a:ext cx="2045224" cy="4718304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866D5E-8AD8-50C1-8454-56EA62CDEEAD}"/>
              </a:ext>
            </a:extLst>
          </p:cNvPr>
          <p:cNvSpPr/>
          <p:nvPr/>
        </p:nvSpPr>
        <p:spPr>
          <a:xfrm>
            <a:off x="2941320" y="1157522"/>
            <a:ext cx="2372028" cy="4718304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87180D-D5AE-750E-A05B-3A0F69D6DB62}"/>
              </a:ext>
            </a:extLst>
          </p:cNvPr>
          <p:cNvSpPr/>
          <p:nvPr/>
        </p:nvSpPr>
        <p:spPr>
          <a:xfrm>
            <a:off x="7184894" y="1153885"/>
            <a:ext cx="1941576" cy="4718304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88F023-0FF9-D3BD-1F42-62F41D0A19F2}"/>
              </a:ext>
            </a:extLst>
          </p:cNvPr>
          <p:cNvSpPr/>
          <p:nvPr/>
        </p:nvSpPr>
        <p:spPr>
          <a:xfrm>
            <a:off x="9704212" y="1153885"/>
            <a:ext cx="2234501" cy="4718304"/>
          </a:xfrm>
          <a:prstGeom prst="rect">
            <a:avLst/>
          </a:prstGeom>
          <a:noFill/>
          <a:ln w="28575">
            <a:solidFill>
              <a:srgbClr val="9854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0BBCD6A-561D-9F3B-9E38-31BF4C59980F}"/>
              </a:ext>
            </a:extLst>
          </p:cNvPr>
          <p:cNvSpPr/>
          <p:nvPr/>
        </p:nvSpPr>
        <p:spPr>
          <a:xfrm>
            <a:off x="341359" y="542821"/>
            <a:ext cx="2045225" cy="614701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1A950B-1A7D-BF67-E563-9959CC317605}"/>
              </a:ext>
            </a:extLst>
          </p:cNvPr>
          <p:cNvSpPr txBox="1"/>
          <p:nvPr/>
        </p:nvSpPr>
        <p:spPr>
          <a:xfrm>
            <a:off x="619666" y="511191"/>
            <a:ext cx="1595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Stage 1: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Bulk Retrieval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61B3E07-E3F8-0FE9-CAE9-E5A501FCCD94}"/>
              </a:ext>
            </a:extLst>
          </p:cNvPr>
          <p:cNvSpPr/>
          <p:nvPr/>
        </p:nvSpPr>
        <p:spPr>
          <a:xfrm>
            <a:off x="2941320" y="542821"/>
            <a:ext cx="2372028" cy="614701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94BE0F2B-345B-EE1C-DA0B-42A44B8A06BF}"/>
              </a:ext>
            </a:extLst>
          </p:cNvPr>
          <p:cNvSpPr/>
          <p:nvPr/>
        </p:nvSpPr>
        <p:spPr>
          <a:xfrm>
            <a:off x="542170" y="2566856"/>
            <a:ext cx="1713850" cy="3155568"/>
          </a:xfrm>
          <a:custGeom>
            <a:avLst/>
            <a:gdLst>
              <a:gd name="connsiteX0" fmla="*/ 0 w 1675412"/>
              <a:gd name="connsiteY0" fmla="*/ 149381 h 3161375"/>
              <a:gd name="connsiteX1" fmla="*/ 307910 w 1675412"/>
              <a:gd name="connsiteY1" fmla="*/ 92 h 3161375"/>
              <a:gd name="connsiteX2" fmla="*/ 606490 w 1675412"/>
              <a:gd name="connsiteY2" fmla="*/ 168043 h 3161375"/>
              <a:gd name="connsiteX3" fmla="*/ 895739 w 1675412"/>
              <a:gd name="connsiteY3" fmla="*/ 9422 h 3161375"/>
              <a:gd name="connsiteX4" fmla="*/ 1222310 w 1675412"/>
              <a:gd name="connsiteY4" fmla="*/ 149381 h 3161375"/>
              <a:gd name="connsiteX5" fmla="*/ 1464906 w 1675412"/>
              <a:gd name="connsiteY5" fmla="*/ 9422 h 3161375"/>
              <a:gd name="connsiteX6" fmla="*/ 1642188 w 1675412"/>
              <a:gd name="connsiteY6" fmla="*/ 242687 h 3161375"/>
              <a:gd name="connsiteX7" fmla="*/ 1660849 w 1675412"/>
              <a:gd name="connsiteY7" fmla="*/ 1567634 h 3161375"/>
              <a:gd name="connsiteX8" fmla="*/ 1651518 w 1675412"/>
              <a:gd name="connsiteY8" fmla="*/ 3079194 h 3161375"/>
              <a:gd name="connsiteX9" fmla="*/ 1380930 w 1675412"/>
              <a:gd name="connsiteY9" fmla="*/ 2976557 h 3161375"/>
              <a:gd name="connsiteX10" fmla="*/ 1045028 w 1675412"/>
              <a:gd name="connsiteY10" fmla="*/ 3116516 h 3161375"/>
              <a:gd name="connsiteX11" fmla="*/ 821094 w 1675412"/>
              <a:gd name="connsiteY11" fmla="*/ 2901912 h 3161375"/>
              <a:gd name="connsiteX12" fmla="*/ 485192 w 1675412"/>
              <a:gd name="connsiteY12" fmla="*/ 3097855 h 3161375"/>
              <a:gd name="connsiteX13" fmla="*/ 289249 w 1675412"/>
              <a:gd name="connsiteY13" fmla="*/ 2967226 h 3161375"/>
              <a:gd name="connsiteX14" fmla="*/ 65314 w 1675412"/>
              <a:gd name="connsiteY14" fmla="*/ 3107185 h 3161375"/>
              <a:gd name="connsiteX15" fmla="*/ 9330 w 1675412"/>
              <a:gd name="connsiteY15" fmla="*/ 2407389 h 3161375"/>
              <a:gd name="connsiteX16" fmla="*/ 9330 w 1675412"/>
              <a:gd name="connsiteY16" fmla="*/ 1250394 h 3161375"/>
              <a:gd name="connsiteX17" fmla="*/ 0 w 1675412"/>
              <a:gd name="connsiteY17" fmla="*/ 149381 h 316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675412" h="3161375">
                <a:moveTo>
                  <a:pt x="0" y="149381"/>
                </a:moveTo>
                <a:cubicBezTo>
                  <a:pt x="103414" y="73181"/>
                  <a:pt x="206828" y="-3018"/>
                  <a:pt x="307910" y="92"/>
                </a:cubicBezTo>
                <a:cubicBezTo>
                  <a:pt x="408992" y="3202"/>
                  <a:pt x="508519" y="166488"/>
                  <a:pt x="606490" y="168043"/>
                </a:cubicBezTo>
                <a:cubicBezTo>
                  <a:pt x="704461" y="169598"/>
                  <a:pt x="793102" y="12532"/>
                  <a:pt x="895739" y="9422"/>
                </a:cubicBezTo>
                <a:cubicBezTo>
                  <a:pt x="998376" y="6312"/>
                  <a:pt x="1127449" y="149381"/>
                  <a:pt x="1222310" y="149381"/>
                </a:cubicBezTo>
                <a:cubicBezTo>
                  <a:pt x="1317171" y="149381"/>
                  <a:pt x="1394927" y="-6129"/>
                  <a:pt x="1464906" y="9422"/>
                </a:cubicBezTo>
                <a:cubicBezTo>
                  <a:pt x="1534885" y="24973"/>
                  <a:pt x="1609531" y="-17015"/>
                  <a:pt x="1642188" y="242687"/>
                </a:cubicBezTo>
                <a:cubicBezTo>
                  <a:pt x="1674845" y="502389"/>
                  <a:pt x="1659294" y="1094883"/>
                  <a:pt x="1660849" y="1567634"/>
                </a:cubicBezTo>
                <a:cubicBezTo>
                  <a:pt x="1662404" y="2040385"/>
                  <a:pt x="1698171" y="2844374"/>
                  <a:pt x="1651518" y="3079194"/>
                </a:cubicBezTo>
                <a:cubicBezTo>
                  <a:pt x="1604865" y="3314015"/>
                  <a:pt x="1482012" y="2970337"/>
                  <a:pt x="1380930" y="2976557"/>
                </a:cubicBezTo>
                <a:cubicBezTo>
                  <a:pt x="1279848" y="2982777"/>
                  <a:pt x="1138334" y="3128957"/>
                  <a:pt x="1045028" y="3116516"/>
                </a:cubicBezTo>
                <a:cubicBezTo>
                  <a:pt x="951722" y="3104075"/>
                  <a:pt x="914400" y="2905022"/>
                  <a:pt x="821094" y="2901912"/>
                </a:cubicBezTo>
                <a:cubicBezTo>
                  <a:pt x="727788" y="2898802"/>
                  <a:pt x="573833" y="3086969"/>
                  <a:pt x="485192" y="3097855"/>
                </a:cubicBezTo>
                <a:cubicBezTo>
                  <a:pt x="396551" y="3108741"/>
                  <a:pt x="359229" y="2965671"/>
                  <a:pt x="289249" y="2967226"/>
                </a:cubicBezTo>
                <a:cubicBezTo>
                  <a:pt x="219269" y="2968781"/>
                  <a:pt x="111967" y="3200491"/>
                  <a:pt x="65314" y="3107185"/>
                </a:cubicBezTo>
                <a:cubicBezTo>
                  <a:pt x="18661" y="3013879"/>
                  <a:pt x="18661" y="2716854"/>
                  <a:pt x="9330" y="2407389"/>
                </a:cubicBezTo>
                <a:cubicBezTo>
                  <a:pt x="-1" y="2097924"/>
                  <a:pt x="9330" y="1250394"/>
                  <a:pt x="9330" y="1250394"/>
                </a:cubicBezTo>
                <a:lnTo>
                  <a:pt x="0" y="14938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39A7252-C3D9-6148-BFE2-D162DDC4FED3}"/>
              </a:ext>
            </a:extLst>
          </p:cNvPr>
          <p:cNvSpPr txBox="1"/>
          <p:nvPr/>
        </p:nvSpPr>
        <p:spPr>
          <a:xfrm>
            <a:off x="685184" y="3128205"/>
            <a:ext cx="149308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control which time span they’d like to research on, and how many papers they’d like </a:t>
            </a:r>
            <a:r>
              <a:rPr lang="en-US" altLang="zh-CN" sz="1400">
                <a:latin typeface="Times New Roman" panose="02020603050405020304" pitchFamily="18" charset="0"/>
                <a:cs typeface="Times New Roman" panose="02020603050405020304" pitchFamily="18" charset="0"/>
              </a:rPr>
              <a:t>to  retrieve</a:t>
            </a:r>
            <a:r>
              <a:rPr lang="en-US" altLang="zh-CN" sz="14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altLang="zh-CN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Demo: 100/ year from 2020-2024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11E4A51-F3F3-49C1-AD86-B26B8A25B66D}"/>
              </a:ext>
            </a:extLst>
          </p:cNvPr>
          <p:cNvSpPr txBox="1"/>
          <p:nvPr/>
        </p:nvSpPr>
        <p:spPr>
          <a:xfrm>
            <a:off x="3233499" y="665505"/>
            <a:ext cx="1787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Stage 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Filtering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35B73F2-8CB3-86CD-329C-CA1AD249DEC2}"/>
              </a:ext>
            </a:extLst>
          </p:cNvPr>
          <p:cNvSpPr/>
          <p:nvPr/>
        </p:nvSpPr>
        <p:spPr>
          <a:xfrm>
            <a:off x="3203877" y="1365328"/>
            <a:ext cx="1817292" cy="61470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Filtering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A460E9E-DE03-D0BF-1B65-69B993D18F58}"/>
              </a:ext>
            </a:extLst>
          </p:cNvPr>
          <p:cNvSpPr/>
          <p:nvPr/>
        </p:nvSpPr>
        <p:spPr>
          <a:xfrm>
            <a:off x="3087752" y="2390939"/>
            <a:ext cx="2074169" cy="227351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Truly on the topic?!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Task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Yes/No/Uncertain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Demo: if truly taking about clinical depression or anxiety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AF46112-649B-896A-FA90-35F3BBD858C0}"/>
              </a:ext>
            </a:extLst>
          </p:cNvPr>
          <p:cNvCxnSpPr>
            <a:cxnSpLocks/>
            <a:stCxn id="44" idx="2"/>
            <a:endCxn id="45" idx="0"/>
          </p:cNvCxnSpPr>
          <p:nvPr/>
        </p:nvCxnSpPr>
        <p:spPr>
          <a:xfrm>
            <a:off x="4112523" y="1980029"/>
            <a:ext cx="12314" cy="41091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61C606C-903C-8B0F-91CA-A29A67BA4DE6}"/>
              </a:ext>
            </a:extLst>
          </p:cNvPr>
          <p:cNvCxnSpPr>
            <a:cxnSpLocks/>
            <a:stCxn id="45" idx="3"/>
            <a:endCxn id="5" idx="16"/>
          </p:cNvCxnSpPr>
          <p:nvPr/>
        </p:nvCxnSpPr>
        <p:spPr>
          <a:xfrm flipV="1">
            <a:off x="5161921" y="2090250"/>
            <a:ext cx="408897" cy="143744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67FC584-C059-36F4-4021-DE9376D504D6}"/>
              </a:ext>
            </a:extLst>
          </p:cNvPr>
          <p:cNvCxnSpPr>
            <a:cxnSpLocks/>
            <a:stCxn id="45" idx="3"/>
            <a:endCxn id="7" idx="16"/>
          </p:cNvCxnSpPr>
          <p:nvPr/>
        </p:nvCxnSpPr>
        <p:spPr>
          <a:xfrm>
            <a:off x="5161921" y="3527695"/>
            <a:ext cx="498706" cy="12568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081BB821-57F8-96D8-5B5A-4BC23E1CAC46}"/>
              </a:ext>
            </a:extLst>
          </p:cNvPr>
          <p:cNvSpPr/>
          <p:nvPr/>
        </p:nvSpPr>
        <p:spPr>
          <a:xfrm>
            <a:off x="7184894" y="542822"/>
            <a:ext cx="1941576" cy="61106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 3: Extraction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87C26A7-19F7-F849-3E34-0D29D263968E}"/>
              </a:ext>
            </a:extLst>
          </p:cNvPr>
          <p:cNvSpPr/>
          <p:nvPr/>
        </p:nvSpPr>
        <p:spPr>
          <a:xfrm>
            <a:off x="7417606" y="1367471"/>
            <a:ext cx="1558986" cy="697459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Schema-based Extraction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F6F5184-5C35-3575-4664-CDB9178CDD7F}"/>
              </a:ext>
            </a:extLst>
          </p:cNvPr>
          <p:cNvCxnSpPr>
            <a:cxnSpLocks/>
            <a:stCxn id="5" idx="7"/>
            <a:endCxn id="76" idx="1"/>
          </p:cNvCxnSpPr>
          <p:nvPr/>
        </p:nvCxnSpPr>
        <p:spPr>
          <a:xfrm flipV="1">
            <a:off x="6792751" y="1716201"/>
            <a:ext cx="624855" cy="46175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F965C7E1-EB98-074D-018D-794B309B59D5}"/>
              </a:ext>
            </a:extLst>
          </p:cNvPr>
          <p:cNvSpPr/>
          <p:nvPr/>
        </p:nvSpPr>
        <p:spPr>
          <a:xfrm>
            <a:off x="9704213" y="542822"/>
            <a:ext cx="2234500" cy="61106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 4: Optional Downstream Tasks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92DD2A0F-5627-50C1-F4AB-F0D80C428372}"/>
              </a:ext>
            </a:extLst>
          </p:cNvPr>
          <p:cNvCxnSpPr>
            <a:cxnSpLocks/>
          </p:cNvCxnSpPr>
          <p:nvPr/>
        </p:nvCxnSpPr>
        <p:spPr>
          <a:xfrm>
            <a:off x="8101803" y="2076196"/>
            <a:ext cx="11315" cy="71242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A98EFD9-6B0A-B38F-5318-CDCC7DD33A48}"/>
              </a:ext>
            </a:extLst>
          </p:cNvPr>
          <p:cNvCxnSpPr>
            <a:cxnSpLocks/>
            <a:stCxn id="82" idx="2"/>
            <a:endCxn id="41" idx="3"/>
          </p:cNvCxnSpPr>
          <p:nvPr/>
        </p:nvCxnSpPr>
        <p:spPr>
          <a:xfrm>
            <a:off x="1376671" y="2275617"/>
            <a:ext cx="81788" cy="30064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7366251-6138-BB5B-EF1A-928E63E3D6D2}"/>
              </a:ext>
            </a:extLst>
          </p:cNvPr>
          <p:cNvCxnSpPr>
            <a:cxnSpLocks/>
            <a:stCxn id="22" idx="4"/>
          </p:cNvCxnSpPr>
          <p:nvPr/>
        </p:nvCxnSpPr>
        <p:spPr>
          <a:xfrm>
            <a:off x="10812084" y="3610292"/>
            <a:ext cx="9378" cy="534039"/>
          </a:xfrm>
          <a:prstGeom prst="straightConnector1">
            <a:avLst/>
          </a:prstGeom>
          <a:ln w="28575">
            <a:solidFill>
              <a:srgbClr val="9854B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Pentagon 104">
            <a:extLst>
              <a:ext uri="{FF2B5EF4-FFF2-40B4-BE49-F238E27FC236}">
                <a16:creationId xmlns:a16="http://schemas.microsoft.com/office/drawing/2014/main" id="{DA7B790A-2BE3-019C-08AA-C24FCC08B243}"/>
              </a:ext>
            </a:extLst>
          </p:cNvPr>
          <p:cNvSpPr/>
          <p:nvPr/>
        </p:nvSpPr>
        <p:spPr>
          <a:xfrm>
            <a:off x="2368336" y="4762626"/>
            <a:ext cx="568226" cy="197914"/>
          </a:xfrm>
          <a:prstGeom prst="homePlat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Pentagon 108">
            <a:extLst>
              <a:ext uri="{FF2B5EF4-FFF2-40B4-BE49-F238E27FC236}">
                <a16:creationId xmlns:a16="http://schemas.microsoft.com/office/drawing/2014/main" id="{51BF6DF6-7A99-8A38-61CD-EE67FFEF473E}"/>
              </a:ext>
            </a:extLst>
          </p:cNvPr>
          <p:cNvSpPr/>
          <p:nvPr/>
        </p:nvSpPr>
        <p:spPr>
          <a:xfrm>
            <a:off x="5261965" y="4762626"/>
            <a:ext cx="1961299" cy="197914"/>
          </a:xfrm>
          <a:prstGeom prst="homePlat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0" name="Pentagon 109">
            <a:extLst>
              <a:ext uri="{FF2B5EF4-FFF2-40B4-BE49-F238E27FC236}">
                <a16:creationId xmlns:a16="http://schemas.microsoft.com/office/drawing/2014/main" id="{BD866F68-E35A-9A2F-A346-2AC0CC92DC5A}"/>
              </a:ext>
            </a:extLst>
          </p:cNvPr>
          <p:cNvSpPr/>
          <p:nvPr/>
        </p:nvSpPr>
        <p:spPr>
          <a:xfrm>
            <a:off x="9126469" y="4750466"/>
            <a:ext cx="577741" cy="210074"/>
          </a:xfrm>
          <a:prstGeom prst="homePlat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E5889C7A-C26E-F95C-A33C-417047B8E35A}"/>
              </a:ext>
            </a:extLst>
          </p:cNvPr>
          <p:cNvSpPr/>
          <p:nvPr/>
        </p:nvSpPr>
        <p:spPr>
          <a:xfrm>
            <a:off x="10055785" y="1416108"/>
            <a:ext cx="1552780" cy="59870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Knowledge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8A3EC54-F19E-E060-3CAB-EB4A1E283CCA}"/>
              </a:ext>
            </a:extLst>
          </p:cNvPr>
          <p:cNvSpPr/>
          <p:nvPr/>
        </p:nvSpPr>
        <p:spPr>
          <a:xfrm>
            <a:off x="5563915" y="1744548"/>
            <a:ext cx="1239611" cy="874040"/>
          </a:xfrm>
          <a:custGeom>
            <a:avLst/>
            <a:gdLst>
              <a:gd name="connsiteX0" fmla="*/ 0 w 1675412"/>
              <a:gd name="connsiteY0" fmla="*/ 149381 h 3161375"/>
              <a:gd name="connsiteX1" fmla="*/ 307910 w 1675412"/>
              <a:gd name="connsiteY1" fmla="*/ 92 h 3161375"/>
              <a:gd name="connsiteX2" fmla="*/ 606490 w 1675412"/>
              <a:gd name="connsiteY2" fmla="*/ 168043 h 3161375"/>
              <a:gd name="connsiteX3" fmla="*/ 895739 w 1675412"/>
              <a:gd name="connsiteY3" fmla="*/ 9422 h 3161375"/>
              <a:gd name="connsiteX4" fmla="*/ 1222310 w 1675412"/>
              <a:gd name="connsiteY4" fmla="*/ 149381 h 3161375"/>
              <a:gd name="connsiteX5" fmla="*/ 1464906 w 1675412"/>
              <a:gd name="connsiteY5" fmla="*/ 9422 h 3161375"/>
              <a:gd name="connsiteX6" fmla="*/ 1642188 w 1675412"/>
              <a:gd name="connsiteY6" fmla="*/ 242687 h 3161375"/>
              <a:gd name="connsiteX7" fmla="*/ 1660849 w 1675412"/>
              <a:gd name="connsiteY7" fmla="*/ 1567634 h 3161375"/>
              <a:gd name="connsiteX8" fmla="*/ 1651518 w 1675412"/>
              <a:gd name="connsiteY8" fmla="*/ 3079194 h 3161375"/>
              <a:gd name="connsiteX9" fmla="*/ 1380930 w 1675412"/>
              <a:gd name="connsiteY9" fmla="*/ 2976557 h 3161375"/>
              <a:gd name="connsiteX10" fmla="*/ 1045028 w 1675412"/>
              <a:gd name="connsiteY10" fmla="*/ 3116516 h 3161375"/>
              <a:gd name="connsiteX11" fmla="*/ 821094 w 1675412"/>
              <a:gd name="connsiteY11" fmla="*/ 2901912 h 3161375"/>
              <a:gd name="connsiteX12" fmla="*/ 485192 w 1675412"/>
              <a:gd name="connsiteY12" fmla="*/ 3097855 h 3161375"/>
              <a:gd name="connsiteX13" fmla="*/ 289249 w 1675412"/>
              <a:gd name="connsiteY13" fmla="*/ 2967226 h 3161375"/>
              <a:gd name="connsiteX14" fmla="*/ 65314 w 1675412"/>
              <a:gd name="connsiteY14" fmla="*/ 3107185 h 3161375"/>
              <a:gd name="connsiteX15" fmla="*/ 9330 w 1675412"/>
              <a:gd name="connsiteY15" fmla="*/ 2407389 h 3161375"/>
              <a:gd name="connsiteX16" fmla="*/ 9330 w 1675412"/>
              <a:gd name="connsiteY16" fmla="*/ 1250394 h 3161375"/>
              <a:gd name="connsiteX17" fmla="*/ 0 w 1675412"/>
              <a:gd name="connsiteY17" fmla="*/ 149381 h 316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675412" h="3161375">
                <a:moveTo>
                  <a:pt x="0" y="149381"/>
                </a:moveTo>
                <a:cubicBezTo>
                  <a:pt x="103414" y="73181"/>
                  <a:pt x="206828" y="-3018"/>
                  <a:pt x="307910" y="92"/>
                </a:cubicBezTo>
                <a:cubicBezTo>
                  <a:pt x="408992" y="3202"/>
                  <a:pt x="508519" y="166488"/>
                  <a:pt x="606490" y="168043"/>
                </a:cubicBezTo>
                <a:cubicBezTo>
                  <a:pt x="704461" y="169598"/>
                  <a:pt x="793102" y="12532"/>
                  <a:pt x="895739" y="9422"/>
                </a:cubicBezTo>
                <a:cubicBezTo>
                  <a:pt x="998376" y="6312"/>
                  <a:pt x="1127449" y="149381"/>
                  <a:pt x="1222310" y="149381"/>
                </a:cubicBezTo>
                <a:cubicBezTo>
                  <a:pt x="1317171" y="149381"/>
                  <a:pt x="1394927" y="-6129"/>
                  <a:pt x="1464906" y="9422"/>
                </a:cubicBezTo>
                <a:cubicBezTo>
                  <a:pt x="1534885" y="24973"/>
                  <a:pt x="1609531" y="-17015"/>
                  <a:pt x="1642188" y="242687"/>
                </a:cubicBezTo>
                <a:cubicBezTo>
                  <a:pt x="1674845" y="502389"/>
                  <a:pt x="1659294" y="1094883"/>
                  <a:pt x="1660849" y="1567634"/>
                </a:cubicBezTo>
                <a:cubicBezTo>
                  <a:pt x="1662404" y="2040385"/>
                  <a:pt x="1698171" y="2844374"/>
                  <a:pt x="1651518" y="3079194"/>
                </a:cubicBezTo>
                <a:cubicBezTo>
                  <a:pt x="1604865" y="3314015"/>
                  <a:pt x="1482012" y="2970337"/>
                  <a:pt x="1380930" y="2976557"/>
                </a:cubicBezTo>
                <a:cubicBezTo>
                  <a:pt x="1279848" y="2982777"/>
                  <a:pt x="1138334" y="3128957"/>
                  <a:pt x="1045028" y="3116516"/>
                </a:cubicBezTo>
                <a:cubicBezTo>
                  <a:pt x="951722" y="3104075"/>
                  <a:pt x="914400" y="2905022"/>
                  <a:pt x="821094" y="2901912"/>
                </a:cubicBezTo>
                <a:cubicBezTo>
                  <a:pt x="727788" y="2898802"/>
                  <a:pt x="573833" y="3086969"/>
                  <a:pt x="485192" y="3097855"/>
                </a:cubicBezTo>
                <a:cubicBezTo>
                  <a:pt x="396551" y="3108741"/>
                  <a:pt x="359229" y="2965671"/>
                  <a:pt x="289249" y="2967226"/>
                </a:cubicBezTo>
                <a:cubicBezTo>
                  <a:pt x="219269" y="2968781"/>
                  <a:pt x="111967" y="3200491"/>
                  <a:pt x="65314" y="3107185"/>
                </a:cubicBezTo>
                <a:cubicBezTo>
                  <a:pt x="18661" y="3013879"/>
                  <a:pt x="18661" y="2716854"/>
                  <a:pt x="9330" y="2407389"/>
                </a:cubicBezTo>
                <a:cubicBezTo>
                  <a:pt x="-1" y="2097924"/>
                  <a:pt x="9330" y="1250394"/>
                  <a:pt x="9330" y="1250394"/>
                </a:cubicBezTo>
                <a:lnTo>
                  <a:pt x="0" y="14938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Kept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F5A7859A-49B9-624F-52B4-9D2E76741A70}"/>
              </a:ext>
            </a:extLst>
          </p:cNvPr>
          <p:cNvSpPr/>
          <p:nvPr/>
        </p:nvSpPr>
        <p:spPr>
          <a:xfrm>
            <a:off x="5654297" y="3282894"/>
            <a:ext cx="1136699" cy="936699"/>
          </a:xfrm>
          <a:custGeom>
            <a:avLst/>
            <a:gdLst>
              <a:gd name="connsiteX0" fmla="*/ 0 w 1675412"/>
              <a:gd name="connsiteY0" fmla="*/ 149381 h 3161375"/>
              <a:gd name="connsiteX1" fmla="*/ 307910 w 1675412"/>
              <a:gd name="connsiteY1" fmla="*/ 92 h 3161375"/>
              <a:gd name="connsiteX2" fmla="*/ 606490 w 1675412"/>
              <a:gd name="connsiteY2" fmla="*/ 168043 h 3161375"/>
              <a:gd name="connsiteX3" fmla="*/ 895739 w 1675412"/>
              <a:gd name="connsiteY3" fmla="*/ 9422 h 3161375"/>
              <a:gd name="connsiteX4" fmla="*/ 1222310 w 1675412"/>
              <a:gd name="connsiteY4" fmla="*/ 149381 h 3161375"/>
              <a:gd name="connsiteX5" fmla="*/ 1464906 w 1675412"/>
              <a:gd name="connsiteY5" fmla="*/ 9422 h 3161375"/>
              <a:gd name="connsiteX6" fmla="*/ 1642188 w 1675412"/>
              <a:gd name="connsiteY6" fmla="*/ 242687 h 3161375"/>
              <a:gd name="connsiteX7" fmla="*/ 1660849 w 1675412"/>
              <a:gd name="connsiteY7" fmla="*/ 1567634 h 3161375"/>
              <a:gd name="connsiteX8" fmla="*/ 1651518 w 1675412"/>
              <a:gd name="connsiteY8" fmla="*/ 3079194 h 3161375"/>
              <a:gd name="connsiteX9" fmla="*/ 1380930 w 1675412"/>
              <a:gd name="connsiteY9" fmla="*/ 2976557 h 3161375"/>
              <a:gd name="connsiteX10" fmla="*/ 1045028 w 1675412"/>
              <a:gd name="connsiteY10" fmla="*/ 3116516 h 3161375"/>
              <a:gd name="connsiteX11" fmla="*/ 821094 w 1675412"/>
              <a:gd name="connsiteY11" fmla="*/ 2901912 h 3161375"/>
              <a:gd name="connsiteX12" fmla="*/ 485192 w 1675412"/>
              <a:gd name="connsiteY12" fmla="*/ 3097855 h 3161375"/>
              <a:gd name="connsiteX13" fmla="*/ 289249 w 1675412"/>
              <a:gd name="connsiteY13" fmla="*/ 2967226 h 3161375"/>
              <a:gd name="connsiteX14" fmla="*/ 65314 w 1675412"/>
              <a:gd name="connsiteY14" fmla="*/ 3107185 h 3161375"/>
              <a:gd name="connsiteX15" fmla="*/ 9330 w 1675412"/>
              <a:gd name="connsiteY15" fmla="*/ 2407389 h 3161375"/>
              <a:gd name="connsiteX16" fmla="*/ 9330 w 1675412"/>
              <a:gd name="connsiteY16" fmla="*/ 1250394 h 3161375"/>
              <a:gd name="connsiteX17" fmla="*/ 0 w 1675412"/>
              <a:gd name="connsiteY17" fmla="*/ 149381 h 316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675412" h="3161375">
                <a:moveTo>
                  <a:pt x="0" y="149381"/>
                </a:moveTo>
                <a:cubicBezTo>
                  <a:pt x="103414" y="73181"/>
                  <a:pt x="206828" y="-3018"/>
                  <a:pt x="307910" y="92"/>
                </a:cubicBezTo>
                <a:cubicBezTo>
                  <a:pt x="408992" y="3202"/>
                  <a:pt x="508519" y="166488"/>
                  <a:pt x="606490" y="168043"/>
                </a:cubicBezTo>
                <a:cubicBezTo>
                  <a:pt x="704461" y="169598"/>
                  <a:pt x="793102" y="12532"/>
                  <a:pt x="895739" y="9422"/>
                </a:cubicBezTo>
                <a:cubicBezTo>
                  <a:pt x="998376" y="6312"/>
                  <a:pt x="1127449" y="149381"/>
                  <a:pt x="1222310" y="149381"/>
                </a:cubicBezTo>
                <a:cubicBezTo>
                  <a:pt x="1317171" y="149381"/>
                  <a:pt x="1394927" y="-6129"/>
                  <a:pt x="1464906" y="9422"/>
                </a:cubicBezTo>
                <a:cubicBezTo>
                  <a:pt x="1534885" y="24973"/>
                  <a:pt x="1609531" y="-17015"/>
                  <a:pt x="1642188" y="242687"/>
                </a:cubicBezTo>
                <a:cubicBezTo>
                  <a:pt x="1674845" y="502389"/>
                  <a:pt x="1659294" y="1094883"/>
                  <a:pt x="1660849" y="1567634"/>
                </a:cubicBezTo>
                <a:cubicBezTo>
                  <a:pt x="1662404" y="2040385"/>
                  <a:pt x="1698171" y="2844374"/>
                  <a:pt x="1651518" y="3079194"/>
                </a:cubicBezTo>
                <a:cubicBezTo>
                  <a:pt x="1604865" y="3314015"/>
                  <a:pt x="1482012" y="2970337"/>
                  <a:pt x="1380930" y="2976557"/>
                </a:cubicBezTo>
                <a:cubicBezTo>
                  <a:pt x="1279848" y="2982777"/>
                  <a:pt x="1138334" y="3128957"/>
                  <a:pt x="1045028" y="3116516"/>
                </a:cubicBezTo>
                <a:cubicBezTo>
                  <a:pt x="951722" y="3104075"/>
                  <a:pt x="914400" y="2905022"/>
                  <a:pt x="821094" y="2901912"/>
                </a:cubicBezTo>
                <a:cubicBezTo>
                  <a:pt x="727788" y="2898802"/>
                  <a:pt x="573833" y="3086969"/>
                  <a:pt x="485192" y="3097855"/>
                </a:cubicBezTo>
                <a:cubicBezTo>
                  <a:pt x="396551" y="3108741"/>
                  <a:pt x="359229" y="2965671"/>
                  <a:pt x="289249" y="2967226"/>
                </a:cubicBezTo>
                <a:cubicBezTo>
                  <a:pt x="219269" y="2968781"/>
                  <a:pt x="111967" y="3200491"/>
                  <a:pt x="65314" y="3107185"/>
                </a:cubicBezTo>
                <a:cubicBezTo>
                  <a:pt x="18661" y="3013879"/>
                  <a:pt x="18661" y="2716854"/>
                  <a:pt x="9330" y="2407389"/>
                </a:cubicBezTo>
                <a:cubicBezTo>
                  <a:pt x="-1" y="2097924"/>
                  <a:pt x="9330" y="1250394"/>
                  <a:pt x="9330" y="1250394"/>
                </a:cubicBezTo>
                <a:lnTo>
                  <a:pt x="0" y="14938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Discarded</a:t>
            </a:r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78A333C9-9A7D-2066-D44F-87A5B0DAE23B}"/>
              </a:ext>
            </a:extLst>
          </p:cNvPr>
          <p:cNvSpPr/>
          <p:nvPr/>
        </p:nvSpPr>
        <p:spPr>
          <a:xfrm>
            <a:off x="7394695" y="2775212"/>
            <a:ext cx="1490534" cy="945465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Info in Clinical Research</a:t>
            </a:r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A89CCF9C-B093-C243-DAA2-59565105C19E}"/>
              </a:ext>
            </a:extLst>
          </p:cNvPr>
          <p:cNvSpPr/>
          <p:nvPr/>
        </p:nvSpPr>
        <p:spPr>
          <a:xfrm>
            <a:off x="9894242" y="4127141"/>
            <a:ext cx="1792342" cy="1463277"/>
          </a:xfrm>
          <a:prstGeom prst="hexagon">
            <a:avLst/>
          </a:prstGeom>
          <a:solidFill>
            <a:schemeClr val="tx2">
              <a:lumMod val="50000"/>
              <a:lumOff val="50000"/>
            </a:schemeClr>
          </a:solidFill>
          <a:ln w="28575">
            <a:solidFill>
              <a:srgbClr val="9854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Reasoning</a:t>
            </a:r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37AF7F0-E1CC-9623-A3A4-AFE1D5A87CFB}"/>
              </a:ext>
            </a:extLst>
          </p:cNvPr>
          <p:cNvSpPr/>
          <p:nvPr/>
        </p:nvSpPr>
        <p:spPr>
          <a:xfrm>
            <a:off x="3410148" y="4664451"/>
            <a:ext cx="1434371" cy="614664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Few-shot prompt</a:t>
            </a:r>
          </a:p>
        </p:txBody>
      </p:sp>
      <p:sp>
        <p:nvSpPr>
          <p:cNvPr id="62" name="Hexagon 61">
            <a:extLst>
              <a:ext uri="{FF2B5EF4-FFF2-40B4-BE49-F238E27FC236}">
                <a16:creationId xmlns:a16="http://schemas.microsoft.com/office/drawing/2014/main" id="{7F454210-27F3-4C13-F059-7F1234EDC835}"/>
              </a:ext>
            </a:extLst>
          </p:cNvPr>
          <p:cNvSpPr/>
          <p:nvPr/>
        </p:nvSpPr>
        <p:spPr>
          <a:xfrm>
            <a:off x="10101633" y="2018177"/>
            <a:ext cx="1461084" cy="270054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Findings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587A780-D4C9-AA6D-819C-BB2DC72CF59E}"/>
              </a:ext>
            </a:extLst>
          </p:cNvPr>
          <p:cNvCxnSpPr>
            <a:cxnSpLocks/>
          </p:cNvCxnSpPr>
          <p:nvPr/>
        </p:nvCxnSpPr>
        <p:spPr>
          <a:xfrm>
            <a:off x="10832175" y="2679840"/>
            <a:ext cx="0" cy="296580"/>
          </a:xfrm>
          <a:prstGeom prst="straightConnector1">
            <a:avLst/>
          </a:prstGeom>
          <a:ln w="28575">
            <a:solidFill>
              <a:srgbClr val="9854B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48871699-46A6-5CFC-5CB6-98C1A7BED169}"/>
              </a:ext>
            </a:extLst>
          </p:cNvPr>
          <p:cNvSpPr/>
          <p:nvPr/>
        </p:nvSpPr>
        <p:spPr>
          <a:xfrm>
            <a:off x="426873" y="1318001"/>
            <a:ext cx="1899595" cy="95761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PubMed: 1million+ papers in the past 20 years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AEB2010-2AB6-0E2D-354F-130BF377C5EF}"/>
              </a:ext>
            </a:extLst>
          </p:cNvPr>
          <p:cNvCxnSpPr>
            <a:cxnSpLocks/>
          </p:cNvCxnSpPr>
          <p:nvPr/>
        </p:nvCxnSpPr>
        <p:spPr>
          <a:xfrm flipH="1">
            <a:off x="8130353" y="3720677"/>
            <a:ext cx="9609" cy="54652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15">
            <a:extLst>
              <a:ext uri="{FF2B5EF4-FFF2-40B4-BE49-F238E27FC236}">
                <a16:creationId xmlns:a16="http://schemas.microsoft.com/office/drawing/2014/main" id="{23A171D6-A542-DA54-A2C5-A422608A2B2E}"/>
              </a:ext>
            </a:extLst>
          </p:cNvPr>
          <p:cNvSpPr/>
          <p:nvPr/>
        </p:nvSpPr>
        <p:spPr>
          <a:xfrm>
            <a:off x="7184892" y="4245442"/>
            <a:ext cx="1973692" cy="1519023"/>
          </a:xfrm>
          <a:custGeom>
            <a:avLst/>
            <a:gdLst>
              <a:gd name="connsiteX0" fmla="*/ 0 w 1675412"/>
              <a:gd name="connsiteY0" fmla="*/ 149381 h 3161375"/>
              <a:gd name="connsiteX1" fmla="*/ 307910 w 1675412"/>
              <a:gd name="connsiteY1" fmla="*/ 92 h 3161375"/>
              <a:gd name="connsiteX2" fmla="*/ 606490 w 1675412"/>
              <a:gd name="connsiteY2" fmla="*/ 168043 h 3161375"/>
              <a:gd name="connsiteX3" fmla="*/ 895739 w 1675412"/>
              <a:gd name="connsiteY3" fmla="*/ 9422 h 3161375"/>
              <a:gd name="connsiteX4" fmla="*/ 1222310 w 1675412"/>
              <a:gd name="connsiteY4" fmla="*/ 149381 h 3161375"/>
              <a:gd name="connsiteX5" fmla="*/ 1464906 w 1675412"/>
              <a:gd name="connsiteY5" fmla="*/ 9422 h 3161375"/>
              <a:gd name="connsiteX6" fmla="*/ 1642188 w 1675412"/>
              <a:gd name="connsiteY6" fmla="*/ 242687 h 3161375"/>
              <a:gd name="connsiteX7" fmla="*/ 1660849 w 1675412"/>
              <a:gd name="connsiteY7" fmla="*/ 1567634 h 3161375"/>
              <a:gd name="connsiteX8" fmla="*/ 1651518 w 1675412"/>
              <a:gd name="connsiteY8" fmla="*/ 3079194 h 3161375"/>
              <a:gd name="connsiteX9" fmla="*/ 1380930 w 1675412"/>
              <a:gd name="connsiteY9" fmla="*/ 2976557 h 3161375"/>
              <a:gd name="connsiteX10" fmla="*/ 1045028 w 1675412"/>
              <a:gd name="connsiteY10" fmla="*/ 3116516 h 3161375"/>
              <a:gd name="connsiteX11" fmla="*/ 821094 w 1675412"/>
              <a:gd name="connsiteY11" fmla="*/ 2901912 h 3161375"/>
              <a:gd name="connsiteX12" fmla="*/ 485192 w 1675412"/>
              <a:gd name="connsiteY12" fmla="*/ 3097855 h 3161375"/>
              <a:gd name="connsiteX13" fmla="*/ 289249 w 1675412"/>
              <a:gd name="connsiteY13" fmla="*/ 2967226 h 3161375"/>
              <a:gd name="connsiteX14" fmla="*/ 65314 w 1675412"/>
              <a:gd name="connsiteY14" fmla="*/ 3107185 h 3161375"/>
              <a:gd name="connsiteX15" fmla="*/ 9330 w 1675412"/>
              <a:gd name="connsiteY15" fmla="*/ 2407389 h 3161375"/>
              <a:gd name="connsiteX16" fmla="*/ 9330 w 1675412"/>
              <a:gd name="connsiteY16" fmla="*/ 1250394 h 3161375"/>
              <a:gd name="connsiteX17" fmla="*/ 0 w 1675412"/>
              <a:gd name="connsiteY17" fmla="*/ 149381 h 316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675412" h="3161375">
                <a:moveTo>
                  <a:pt x="0" y="149381"/>
                </a:moveTo>
                <a:cubicBezTo>
                  <a:pt x="103414" y="73181"/>
                  <a:pt x="206828" y="-3018"/>
                  <a:pt x="307910" y="92"/>
                </a:cubicBezTo>
                <a:cubicBezTo>
                  <a:pt x="408992" y="3202"/>
                  <a:pt x="508519" y="166488"/>
                  <a:pt x="606490" y="168043"/>
                </a:cubicBezTo>
                <a:cubicBezTo>
                  <a:pt x="704461" y="169598"/>
                  <a:pt x="793102" y="12532"/>
                  <a:pt x="895739" y="9422"/>
                </a:cubicBezTo>
                <a:cubicBezTo>
                  <a:pt x="998376" y="6312"/>
                  <a:pt x="1127449" y="149381"/>
                  <a:pt x="1222310" y="149381"/>
                </a:cubicBezTo>
                <a:cubicBezTo>
                  <a:pt x="1317171" y="149381"/>
                  <a:pt x="1394927" y="-6129"/>
                  <a:pt x="1464906" y="9422"/>
                </a:cubicBezTo>
                <a:cubicBezTo>
                  <a:pt x="1534885" y="24973"/>
                  <a:pt x="1609531" y="-17015"/>
                  <a:pt x="1642188" y="242687"/>
                </a:cubicBezTo>
                <a:cubicBezTo>
                  <a:pt x="1674845" y="502389"/>
                  <a:pt x="1659294" y="1094883"/>
                  <a:pt x="1660849" y="1567634"/>
                </a:cubicBezTo>
                <a:cubicBezTo>
                  <a:pt x="1662404" y="2040385"/>
                  <a:pt x="1698171" y="2844374"/>
                  <a:pt x="1651518" y="3079194"/>
                </a:cubicBezTo>
                <a:cubicBezTo>
                  <a:pt x="1604865" y="3314015"/>
                  <a:pt x="1482012" y="2970337"/>
                  <a:pt x="1380930" y="2976557"/>
                </a:cubicBezTo>
                <a:cubicBezTo>
                  <a:pt x="1279848" y="2982777"/>
                  <a:pt x="1138334" y="3128957"/>
                  <a:pt x="1045028" y="3116516"/>
                </a:cubicBezTo>
                <a:cubicBezTo>
                  <a:pt x="951722" y="3104075"/>
                  <a:pt x="914400" y="2905022"/>
                  <a:pt x="821094" y="2901912"/>
                </a:cubicBezTo>
                <a:cubicBezTo>
                  <a:pt x="727788" y="2898802"/>
                  <a:pt x="573833" y="3086969"/>
                  <a:pt x="485192" y="3097855"/>
                </a:cubicBezTo>
                <a:cubicBezTo>
                  <a:pt x="396551" y="3108741"/>
                  <a:pt x="359229" y="2965671"/>
                  <a:pt x="289249" y="2967226"/>
                </a:cubicBezTo>
                <a:cubicBezTo>
                  <a:pt x="219269" y="2968781"/>
                  <a:pt x="111967" y="3200491"/>
                  <a:pt x="65314" y="3107185"/>
                </a:cubicBezTo>
                <a:cubicBezTo>
                  <a:pt x="18661" y="3013879"/>
                  <a:pt x="18661" y="2716854"/>
                  <a:pt x="9330" y="2407389"/>
                </a:cubicBezTo>
                <a:cubicBezTo>
                  <a:pt x="-1" y="2097924"/>
                  <a:pt x="9330" y="1250394"/>
                  <a:pt x="9330" y="1250394"/>
                </a:cubicBezTo>
                <a:lnTo>
                  <a:pt x="0" y="14938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Population studied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factors /causes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Treatment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Outcomes</a:t>
            </a:r>
          </a:p>
          <a:p>
            <a:pPr marL="342900" indent="-342900" algn="ctr">
              <a:buAutoNum type="arabicPeriod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9EC8D50E-36F9-2DD8-DBBD-4AE537D3635F}"/>
              </a:ext>
            </a:extLst>
          </p:cNvPr>
          <p:cNvSpPr/>
          <p:nvPr/>
        </p:nvSpPr>
        <p:spPr>
          <a:xfrm>
            <a:off x="9925291" y="2288231"/>
            <a:ext cx="1792342" cy="339853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 Q&amp;A Bank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4F6E87D-C803-EA88-0D41-A12F6E11850E}"/>
              </a:ext>
            </a:extLst>
          </p:cNvPr>
          <p:cNvSpPr/>
          <p:nvPr/>
        </p:nvSpPr>
        <p:spPr>
          <a:xfrm>
            <a:off x="9937584" y="2981622"/>
            <a:ext cx="1748999" cy="62867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 standalone Q&amp;A per paper</a:t>
            </a:r>
          </a:p>
        </p:txBody>
      </p:sp>
    </p:spTree>
    <p:extLst>
      <p:ext uri="{BB962C8B-B14F-4D97-AF65-F5344CB8AC3E}">
        <p14:creationId xmlns:p14="http://schemas.microsoft.com/office/powerpoint/2010/main" val="438596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77936-C677-346D-EB88-630DEA11F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94E9C-19CB-D012-4254-5A2BC0659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Option 1: One-Command Launch</a:t>
            </a:r>
          </a:p>
          <a:p>
            <a:pPr lvl="1"/>
            <a:r>
              <a:rPr lang="en-US" dirty="0"/>
              <a:t>type this command in the terminal: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400" b="1" dirty="0"/>
              <a:t>./</a:t>
            </a:r>
            <a:r>
              <a:rPr lang="en-US" sz="2400" b="1" dirty="0" err="1"/>
              <a:t>run_demo.sh</a:t>
            </a:r>
            <a:endParaRPr lang="en-US" sz="2400" b="1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Option 2: Manual Launch</a:t>
            </a:r>
          </a:p>
          <a:p>
            <a:pPr lvl="1"/>
            <a:r>
              <a:rPr lang="en-US" dirty="0"/>
              <a:t>type this command in the terminal: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400" b="1" dirty="0"/>
              <a:t>pip install -r </a:t>
            </a:r>
            <a:r>
              <a:rPr lang="en-US" sz="2400" b="1" dirty="0" err="1"/>
              <a:t>requirements_demo.txt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		</a:t>
            </a:r>
            <a:r>
              <a:rPr lang="en-US" sz="2400" b="1" dirty="0" err="1"/>
              <a:t>streamlit</a:t>
            </a:r>
            <a:r>
              <a:rPr lang="en-US" sz="2400" b="1" dirty="0"/>
              <a:t> run </a:t>
            </a:r>
            <a:r>
              <a:rPr lang="en-US" sz="2400" b="1" dirty="0" err="1"/>
              <a:t>demo_visualization.py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072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4DAED-7F32-EC96-2BCD-A5F1BE8EE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Various Interface and Sections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9E1EA-FBF5-4EBE-4F5B-8DFB4E836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482"/>
            <a:ext cx="7451677" cy="4351338"/>
          </a:xfrm>
        </p:spPr>
        <p:txBody>
          <a:bodyPr>
            <a:normAutofit/>
          </a:bodyPr>
          <a:lstStyle/>
          <a:p>
            <a:r>
              <a:rPr lang="en-US" dirty="0"/>
              <a:t>Once launched, choose 1, 2, or 3: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Or, you can switch sections in the sidebar: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13AD34E-C769-8DB4-715A-72F9F7E27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299" y="2143796"/>
            <a:ext cx="6272284" cy="257040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CBF9D84-4ADD-9F0E-13F7-16FFC541D005}"/>
              </a:ext>
            </a:extLst>
          </p:cNvPr>
          <p:cNvSpPr txBox="1">
            <a:spLocks/>
          </p:cNvSpPr>
          <p:nvPr/>
        </p:nvSpPr>
        <p:spPr>
          <a:xfrm>
            <a:off x="6258636" y="1690688"/>
            <a:ext cx="605391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383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A471-3B50-1C37-42A1-B7DBCB5FA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Sections Intro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216E2C-735A-A419-15DD-B6961DB13C1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623591" cy="4163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 1. Pipeline Overview - Shows pipeline steps, metrics</a:t>
            </a:r>
          </a:p>
          <a:p>
            <a:r>
              <a:rPr lang="en-US" sz="1600" dirty="0"/>
              <a:t>  dashboard, AND data flow visualization</a:t>
            </a:r>
          </a:p>
          <a:p>
            <a:r>
              <a:rPr lang="en-US" sz="1600" dirty="0"/>
              <a:t>  2. Interactive Commands - Command builder with live</a:t>
            </a:r>
          </a:p>
          <a:p>
            <a:r>
              <a:rPr lang="en-US" sz="1600" dirty="0"/>
              <a:t>  parameter input</a:t>
            </a:r>
          </a:p>
          <a:p>
            <a:r>
              <a:rPr lang="en-US" sz="1600" dirty="0"/>
              <a:t>  3. Commands &amp; Usage - Static command examples</a:t>
            </a:r>
          </a:p>
          <a:p>
            <a:r>
              <a:rPr lang="en-US" sz="1600" dirty="0"/>
              <a:t>  4. Agent Status - Multi-agent system status</a:t>
            </a:r>
          </a:p>
          <a:p>
            <a:r>
              <a:rPr lang="en-US" sz="1600" dirty="0"/>
              <a:t>  5. Agent Integration - Export capabilities and Assignment 4</a:t>
            </a:r>
          </a:p>
          <a:p>
            <a:r>
              <a:rPr lang="en-US" sz="1600" dirty="0"/>
              <a:t>   integration</a:t>
            </a:r>
          </a:p>
          <a:p>
            <a:r>
              <a:rPr lang="en-US" sz="1600" dirty="0"/>
              <a:t>  6. Temporal Analysis - Research trends over time</a:t>
            </a:r>
          </a:p>
          <a:p>
            <a:r>
              <a:rPr lang="en-US" sz="1600" dirty="0"/>
              <a:t>  7. Journal Analysis - Publication sources with impact</a:t>
            </a:r>
          </a:p>
          <a:p>
            <a:r>
              <a:rPr lang="en-US" sz="1600" dirty="0"/>
              <a:t>  factors</a:t>
            </a:r>
          </a:p>
          <a:p>
            <a:r>
              <a:rPr lang="en-US" sz="1600" dirty="0"/>
              <a:t>  8. Knowledge Base - AI-generated Q&amp;A pairs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94F5D3D5-CBFF-FB17-9A03-F76DC1A1A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219" y="365125"/>
            <a:ext cx="2593075" cy="637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05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058306FC-1265-E714-135D-E39152964F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54" y="1102518"/>
            <a:ext cx="10418534" cy="5650490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00EE52B-1553-F10A-641C-1BE85D651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121" y="104992"/>
            <a:ext cx="10515600" cy="1325563"/>
          </a:xfrm>
        </p:spPr>
        <p:txBody>
          <a:bodyPr/>
          <a:lstStyle/>
          <a:p>
            <a:r>
              <a:rPr lang="en-US" dirty="0"/>
              <a:t>Pipeline Overview</a:t>
            </a:r>
          </a:p>
        </p:txBody>
      </p:sp>
    </p:spTree>
    <p:extLst>
      <p:ext uri="{BB962C8B-B14F-4D97-AF65-F5344CB8AC3E}">
        <p14:creationId xmlns:p14="http://schemas.microsoft.com/office/powerpoint/2010/main" val="1021352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9F853-BFA8-6F53-55BE-062979C07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Command –User customization 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5AA1A78-97D3-1108-3BC1-B8904857AA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763" y="1690688"/>
            <a:ext cx="7185999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3C9E07-A4FD-1B1B-A6FE-D4B31F3FA3D8}"/>
              </a:ext>
            </a:extLst>
          </p:cNvPr>
          <p:cNvSpPr txBox="1"/>
          <p:nvPr/>
        </p:nvSpPr>
        <p:spPr>
          <a:xfrm>
            <a:off x="8037847" y="3866357"/>
            <a:ext cx="39305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 can input/ customize: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topic they want to search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time range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many publications per year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E705F8-82A2-B01C-B357-1919554E07F6}"/>
              </a:ext>
            </a:extLst>
          </p:cNvPr>
          <p:cNvSpPr txBox="1"/>
          <p:nvPr/>
        </p:nvSpPr>
        <p:spPr>
          <a:xfrm>
            <a:off x="7613877" y="1935337"/>
            <a:ext cx="4354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Core Pipeline: Step 1, 2, and 3</a:t>
            </a:r>
          </a:p>
          <a:p>
            <a:r>
              <a:rPr lang="en-US" dirty="0"/>
              <a:t>Retrieve </a:t>
            </a:r>
            <a:r>
              <a:rPr lang="en-US" dirty="0">
                <a:sym typeface="Wingdings" pitchFamily="2" charset="2"/>
              </a:rPr>
              <a:t>Filter Schema-based Extract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1AA681-5B1C-6FD1-2A3A-AB122BC40297}"/>
              </a:ext>
            </a:extLst>
          </p:cNvPr>
          <p:cNvSpPr txBox="1"/>
          <p:nvPr/>
        </p:nvSpPr>
        <p:spPr>
          <a:xfrm>
            <a:off x="7754294" y="2921284"/>
            <a:ext cx="3689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Pipeline: Core + Optional Steps</a:t>
            </a:r>
          </a:p>
        </p:txBody>
      </p:sp>
    </p:spTree>
    <p:extLst>
      <p:ext uri="{BB962C8B-B14F-4D97-AF65-F5344CB8AC3E}">
        <p14:creationId xmlns:p14="http://schemas.microsoft.com/office/powerpoint/2010/main" val="607663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907</Words>
  <Application>Microsoft Macintosh PowerPoint</Application>
  <PresentationFormat>Widescreen</PresentationFormat>
  <Paragraphs>130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-webkit-standard</vt:lpstr>
      <vt:lpstr>Aptos</vt:lpstr>
      <vt:lpstr>Aptos Display</vt:lpstr>
      <vt:lpstr>Arial</vt:lpstr>
      <vt:lpstr>Candara</vt:lpstr>
      <vt:lpstr>Times New Roman</vt:lpstr>
      <vt:lpstr>Wingdings</vt:lpstr>
      <vt:lpstr>Office Theme</vt:lpstr>
      <vt:lpstr>A Reusable Agent that Turn Scattered Literature into Structured Knowledge Base  on Clinical Health</vt:lpstr>
      <vt:lpstr>Background</vt:lpstr>
      <vt:lpstr>Pipeline Design (Reusable and Exportable)</vt:lpstr>
      <vt:lpstr>PowerPoint Presentation</vt:lpstr>
      <vt:lpstr>Demo!</vt:lpstr>
      <vt:lpstr>Various Interface and Sections</vt:lpstr>
      <vt:lpstr>Sections Intro</vt:lpstr>
      <vt:lpstr>Pipeline Overview</vt:lpstr>
      <vt:lpstr>Interactive Command –User customization </vt:lpstr>
      <vt:lpstr>Interactive Command –Individual Step or Start</vt:lpstr>
      <vt:lpstr>Commands Directory:</vt:lpstr>
      <vt:lpstr>Agent is Exportable!</vt:lpstr>
      <vt:lpstr>Agent Integration/Export  </vt:lpstr>
      <vt:lpstr>Publication Source Analysis</vt:lpstr>
      <vt:lpstr>Temporal Research Trends</vt:lpstr>
      <vt:lpstr>Knowledge Base Downstream: Q&amp;A Bank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Xia, Lantian</dc:creator>
  <cp:lastModifiedBy>Xia, Lantian</cp:lastModifiedBy>
  <cp:revision>8</cp:revision>
  <dcterms:created xsi:type="dcterms:W3CDTF">2025-09-08T04:28:58Z</dcterms:created>
  <dcterms:modified xsi:type="dcterms:W3CDTF">2025-09-17T15:50:49Z</dcterms:modified>
</cp:coreProperties>
</file>

<file path=docProps/thumbnail.jpeg>
</file>